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roxima Nova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roxima Nova Extrabold"/>
      <p:bold r:id="rId29"/>
    </p:embeddedFont>
    <p:embeddedFont>
      <p:font typeface="Lato Black"/>
      <p:bold r:id="rId30"/>
      <p:boldItalic r:id="rId31"/>
    </p:embeddedFont>
    <p:embeddedFont>
      <p:font typeface="Proxima Nova Semibold"/>
      <p:regular r:id="rId32"/>
      <p:bold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">
          <p15:clr>
            <a:srgbClr val="747775"/>
          </p15:clr>
        </p15:guide>
        <p15:guide id="2" orient="horz" pos="3133">
          <p15:clr>
            <a:srgbClr val="747775"/>
          </p15:clr>
        </p15:guide>
        <p15:guide id="3" pos="105">
          <p15:clr>
            <a:srgbClr val="747775"/>
          </p15:clr>
        </p15:guide>
        <p15:guide id="4" pos="5655">
          <p15:clr>
            <a:srgbClr val="747775"/>
          </p15:clr>
        </p15:guide>
        <p15:guide id="5" orient="horz" pos="395">
          <p15:clr>
            <a:srgbClr val="747775"/>
          </p15:clr>
        </p15:guide>
        <p15:guide id="6" orient="horz" pos="77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" orient="horz"/>
        <p:guide pos="3133" orient="horz"/>
        <p:guide pos="105"/>
        <p:guide pos="5655"/>
        <p:guide pos="395" orient="horz"/>
        <p:guide pos="7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Black-boldItalic.fntdata"/><Relationship Id="rId30" Type="http://schemas.openxmlformats.org/officeDocument/2006/relationships/font" Target="fonts/LatoBlack-bold.fntdata"/><Relationship Id="rId33" Type="http://schemas.openxmlformats.org/officeDocument/2006/relationships/font" Target="fonts/ProximaNovaSemibold-bold.fntdata"/><Relationship Id="rId32" Type="http://schemas.openxmlformats.org/officeDocument/2006/relationships/font" Target="fonts/ProximaNovaSemibold-regular.fntdata"/><Relationship Id="rId35" Type="http://schemas.openxmlformats.org/officeDocument/2006/relationships/font" Target="fonts/HelveticaNeue-regular.fntdata"/><Relationship Id="rId34" Type="http://schemas.openxmlformats.org/officeDocument/2006/relationships/font" Target="fonts/ProximaNovaSemibold-boldItalic.fntdata"/><Relationship Id="rId37" Type="http://schemas.openxmlformats.org/officeDocument/2006/relationships/font" Target="fonts/HelveticaNeue-italic.fntdata"/><Relationship Id="rId36" Type="http://schemas.openxmlformats.org/officeDocument/2006/relationships/font" Target="fonts/HelveticaNeue-bold.fntdata"/><Relationship Id="rId39" Type="http://schemas.openxmlformats.org/officeDocument/2006/relationships/font" Target="fonts/PoppinsSemiBold-regular.fntdata"/><Relationship Id="rId38" Type="http://schemas.openxmlformats.org/officeDocument/2006/relationships/font" Target="fonts/HelveticaNeue-boldItalic.fntdata"/><Relationship Id="rId20" Type="http://schemas.openxmlformats.org/officeDocument/2006/relationships/font" Target="fonts/ProximaNova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ProximaNovaExtrabold-bold.fntdata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roximaNova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63129a3b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63129a3b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63129a3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63129a3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63129a3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63129a3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63129a3b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63129a3b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63129a3b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b63129a3b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2586231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2586231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97379" y="339696"/>
            <a:ext cx="8349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97379" y="1260872"/>
            <a:ext cx="4075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397379" y="1878806"/>
            <a:ext cx="4075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4651172" y="1260872"/>
            <a:ext cx="4095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651172" y="1878806"/>
            <a:ext cx="40953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3028950" y="488247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6977108" y="4882475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, logo&#10;&#10;Description automatically generated"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721" y="4853371"/>
            <a:ext cx="727161" cy="21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JOURNEY_1">
  <p:cSld name="CUSTOMER JOURNE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387820" y="287385"/>
            <a:ext cx="8368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387820" y="692994"/>
            <a:ext cx="83685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929292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7162800" y="3086100"/>
            <a:ext cx="17193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36550" lvl="5" marL="27432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6pPr>
            <a:lvl7pPr indent="-336550" lvl="6" marL="32004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7pPr>
            <a:lvl8pPr indent="-336550" lvl="7" marL="3657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8pPr>
            <a:lvl9pPr indent="-336550" lvl="8" marL="41148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9pPr>
          </a:lstStyle>
          <a:p/>
        </p:txBody>
      </p:sp>
      <p:sp>
        <p:nvSpPr>
          <p:cNvPr id="113" name="Google Shape;113;p29"/>
          <p:cNvSpPr/>
          <p:nvPr>
            <p:ph idx="2" type="pic"/>
          </p:nvPr>
        </p:nvSpPr>
        <p:spPr>
          <a:xfrm>
            <a:off x="198310" y="0"/>
            <a:ext cx="6747000" cy="4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type="title"/>
          </p:nvPr>
        </p:nvSpPr>
        <p:spPr>
          <a:xfrm>
            <a:off x="238125" y="2976715"/>
            <a:ext cx="66675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D74C"/>
              </a:buClr>
              <a:buSzPts val="8300"/>
              <a:buFont typeface="Arial"/>
              <a:buNone/>
              <a:defRPr sz="8300">
                <a:solidFill>
                  <a:srgbClr val="FFD74C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9pPr>
          </a:lstStyle>
          <a:p/>
        </p:txBody>
      </p:sp>
      <p:sp>
        <p:nvSpPr>
          <p:cNvPr id="115" name="Google Shape;115;p29"/>
          <p:cNvSpPr/>
          <p:nvPr/>
        </p:nvSpPr>
        <p:spPr>
          <a:xfrm>
            <a:off x="8144032" y="4496387"/>
            <a:ext cx="581100" cy="0"/>
          </a:xfrm>
          <a:prstGeom prst="ellipse">
            <a:avLst/>
          </a:prstGeom>
          <a:noFill/>
          <a:ln cap="flat" cmpd="sng" w="254000">
            <a:solidFill>
              <a:srgbClr val="1A13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 Extrabold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858250" y="4905375"/>
            <a:ext cx="126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 1">
  <p:cSld name="1_Layout 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0"/>
          <p:cNvCxnSpPr/>
          <p:nvPr/>
        </p:nvCxnSpPr>
        <p:spPr>
          <a:xfrm>
            <a:off x="549697" y="775144"/>
            <a:ext cx="8317200" cy="1200"/>
          </a:xfrm>
          <a:prstGeom prst="straightConnector1">
            <a:avLst/>
          </a:prstGeom>
          <a:noFill/>
          <a:ln cap="flat" cmpd="sng" w="19050">
            <a:solidFill>
              <a:srgbClr val="4D4D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30"/>
          <p:cNvCxnSpPr/>
          <p:nvPr/>
        </p:nvCxnSpPr>
        <p:spPr>
          <a:xfrm>
            <a:off x="1" y="775144"/>
            <a:ext cx="532200" cy="1200"/>
          </a:xfrm>
          <a:prstGeom prst="straightConnector1">
            <a:avLst/>
          </a:prstGeom>
          <a:noFill/>
          <a:ln cap="flat" cmpd="sng" w="19050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467606" y="380137"/>
            <a:ext cx="8390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2" type="body"/>
          </p:nvPr>
        </p:nvSpPr>
        <p:spPr>
          <a:xfrm>
            <a:off x="2039003" y="4850486"/>
            <a:ext cx="5106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–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–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»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2" name="Google Shape;122;p30"/>
          <p:cNvPicPr preferRelativeResize="0"/>
          <p:nvPr/>
        </p:nvPicPr>
        <p:blipFill rotWithShape="1">
          <a:blip r:embed="rId2">
            <a:alphaModFix/>
          </a:blip>
          <a:srcRect b="26002" l="0" r="0" t="0"/>
          <a:stretch/>
        </p:blipFill>
        <p:spPr>
          <a:xfrm>
            <a:off x="286424" y="4776668"/>
            <a:ext cx="453485" cy="33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0"/>
          <p:cNvPicPr preferRelativeResize="0"/>
          <p:nvPr/>
        </p:nvPicPr>
        <p:blipFill rotWithShape="1">
          <a:blip r:embed="rId3">
            <a:alphaModFix/>
          </a:blip>
          <a:srcRect b="0" l="12975" r="13511" t="76667"/>
          <a:stretch/>
        </p:blipFill>
        <p:spPr>
          <a:xfrm>
            <a:off x="649642" y="4814126"/>
            <a:ext cx="856835" cy="271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 txBox="1"/>
          <p:nvPr/>
        </p:nvSpPr>
        <p:spPr>
          <a:xfrm>
            <a:off x="8588933" y="4948547"/>
            <a:ext cx="4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325" lIns="76650" spcFirstLastPara="1" rIns="76650" wrap="square" tIns="3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rgbClr val="4D4D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30"/>
          <p:cNvSpPr txBox="1"/>
          <p:nvPr>
            <p:ph idx="3" type="body"/>
          </p:nvPr>
        </p:nvSpPr>
        <p:spPr>
          <a:xfrm>
            <a:off x="467916" y="901303"/>
            <a:ext cx="83988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700" y="287100"/>
            <a:ext cx="4330300" cy="48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324333" y="1430649"/>
            <a:ext cx="4755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Corporate Food Solutions</a:t>
            </a:r>
            <a:endParaRPr b="1" sz="285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Comprehensive food delivery and dining services designed for modern workplaces. Simplify team meals, celebrations, and corporate events with India's most trusted food platform.</a:t>
            </a:r>
            <a:endParaRPr sz="12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inquiries contact:</a:t>
            </a:r>
            <a:endParaRPr b="1" sz="15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Ayush Arora &lt;ayush.arora@swiggy.in&gt;</a:t>
            </a:r>
            <a:endParaRPr b="1"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General Manager, Swiggy Food, +91 9999783697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Nishtha Manchanda &lt;nishtha.manchanda@swiggy.in&gt;</a:t>
            </a:r>
            <a:endParaRPr b="1" sz="13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Director,  Swiggy Food, + 918010509024</a:t>
            </a:r>
            <a:endParaRPr b="1" sz="255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5" y="627075"/>
            <a:ext cx="1903275" cy="5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/>
        </p:nvSpPr>
        <p:spPr>
          <a:xfrm>
            <a:off x="4693725" y="1638652"/>
            <a:ext cx="4221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Corporate wallet (in partnership with MakeMyTrip (myBiz))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Simplified meal expenses tool eliminating reimbursements, streamlining operations, enhancing employee experience.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Online Bulk Ordering / Dining Out Requests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Concierge solutions for hassle-free large food delivery orders and seamless restaurant booking for team outings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Gift Cards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Prepaid cards for employee rewards and recognition programs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Corporate Rewards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Exclusive </a:t>
            </a:r>
            <a:r>
              <a:rPr lang="en" sz="1100">
                <a:solidFill>
                  <a:schemeClr val="dk1"/>
                </a:solidFill>
              </a:rPr>
              <a:t>rewards on Swiggy offerings across Food Delivery, Dineout, Instamart and more!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40" name="Google Shape;14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3"/>
          <p:cNvSpPr txBox="1"/>
          <p:nvPr>
            <p:ph type="title"/>
          </p:nvPr>
        </p:nvSpPr>
        <p:spPr>
          <a:xfrm>
            <a:off x="166750" y="1044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Swiggy for Work ?</a:t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33">
                <a:latin typeface="Proxima Nova"/>
                <a:ea typeface="Proxima Nova"/>
                <a:cs typeface="Proxima Nova"/>
                <a:sym typeface="Proxima Nova"/>
              </a:rPr>
              <a:t>Swiggy for Work is a comprehensive corporate food solution that empowers organizations to manage employee meals, celebrations, and team events effortlessly. From bulk ordering to dining reservations, we handle all your corporate food needs.</a:t>
            </a:r>
            <a:endParaRPr sz="1333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275184" y="1331000"/>
            <a:ext cx="2550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Who uses Swiggy for Work ?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33"/>
          <p:cNvSpPr txBox="1"/>
          <p:nvPr/>
        </p:nvSpPr>
        <p:spPr>
          <a:xfrm>
            <a:off x="4002666" y="1331000"/>
            <a:ext cx="2550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Our Service Portfolio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" name="Google Shape;144;p33"/>
          <p:cNvGrpSpPr/>
          <p:nvPr/>
        </p:nvGrpSpPr>
        <p:grpSpPr>
          <a:xfrm>
            <a:off x="291572" y="1759855"/>
            <a:ext cx="3199250" cy="1019400"/>
            <a:chOff x="5424075" y="1044850"/>
            <a:chExt cx="3199250" cy="1019400"/>
          </a:xfrm>
        </p:grpSpPr>
        <p:sp>
          <p:nvSpPr>
            <p:cNvPr id="145" name="Google Shape;145;p33"/>
            <p:cNvSpPr txBox="1"/>
            <p:nvPr/>
          </p:nvSpPr>
          <p:spPr>
            <a:xfrm>
              <a:off x="6353600" y="1350850"/>
              <a:ext cx="21573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Proxima Nova"/>
                  <a:ea typeface="Proxima Nova"/>
                  <a:cs typeface="Proxima Nova"/>
                  <a:sym typeface="Proxima Nova"/>
                </a:rPr>
                <a:t>Executive Assistants, Admins, HR professionals, and team leads who organize working lunches, birthday celebrations, or team outings.</a:t>
              </a:r>
              <a:endParaRPr sz="9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33"/>
            <p:cNvSpPr txBox="1"/>
            <p:nvPr/>
          </p:nvSpPr>
          <p:spPr>
            <a:xfrm>
              <a:off x="6369725" y="1116175"/>
              <a:ext cx="2253600" cy="1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Poppins"/>
                  <a:ea typeface="Poppins"/>
                  <a:cs typeface="Poppins"/>
                  <a:sym typeface="Poppins"/>
                </a:rPr>
                <a:t>Corporate POC (EA / Admin / HR etc.)</a:t>
              </a:r>
              <a:endParaRPr b="1" sz="500"/>
            </a:p>
          </p:txBody>
        </p:sp>
        <p:cxnSp>
          <p:nvCxnSpPr>
            <p:cNvPr id="147" name="Google Shape;147;p33"/>
            <p:cNvCxnSpPr/>
            <p:nvPr/>
          </p:nvCxnSpPr>
          <p:spPr>
            <a:xfrm>
              <a:off x="6398598" y="1308607"/>
              <a:ext cx="2115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8" name="Google Shape;148;p33"/>
            <p:cNvSpPr/>
            <p:nvPr/>
          </p:nvSpPr>
          <p:spPr>
            <a:xfrm>
              <a:off x="5424075" y="1044850"/>
              <a:ext cx="797400" cy="8118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FF4A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" name="Google Shape;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72" y="1893216"/>
            <a:ext cx="5727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33"/>
          <p:cNvGrpSpPr/>
          <p:nvPr/>
        </p:nvGrpSpPr>
        <p:grpSpPr>
          <a:xfrm>
            <a:off x="261660" y="3024652"/>
            <a:ext cx="3097625" cy="1019400"/>
            <a:chOff x="260300" y="1044850"/>
            <a:chExt cx="3097625" cy="1019400"/>
          </a:xfrm>
        </p:grpSpPr>
        <p:sp>
          <p:nvSpPr>
            <p:cNvPr id="151" name="Google Shape;151;p33"/>
            <p:cNvSpPr/>
            <p:nvPr/>
          </p:nvSpPr>
          <p:spPr>
            <a:xfrm>
              <a:off x="260300" y="1044850"/>
              <a:ext cx="797400" cy="811800"/>
            </a:xfrm>
            <a:prstGeom prst="ellipse">
              <a:avLst/>
            </a:prstGeom>
            <a:solidFill>
              <a:srgbClr val="FCE4CD"/>
            </a:solidFill>
            <a:ln cap="flat" cmpd="sng" w="9525">
              <a:solidFill>
                <a:srgbClr val="F3552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3"/>
            <p:cNvSpPr txBox="1"/>
            <p:nvPr/>
          </p:nvSpPr>
          <p:spPr>
            <a:xfrm>
              <a:off x="1184500" y="1350850"/>
              <a:ext cx="2157300" cy="7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900">
                  <a:latin typeface="Proxima Nova"/>
                  <a:ea typeface="Proxima Nova"/>
                  <a:cs typeface="Proxima Nova"/>
                  <a:sym typeface="Proxima Nova"/>
                </a:rPr>
                <a:t>Team members ordering under company policies for reimbursement, or groups dining out together using personal or corporate funds.</a:t>
              </a:r>
              <a:endParaRPr sz="9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3" name="Google Shape;153;p33"/>
            <p:cNvSpPr txBox="1"/>
            <p:nvPr/>
          </p:nvSpPr>
          <p:spPr>
            <a:xfrm>
              <a:off x="1200625" y="1116175"/>
              <a:ext cx="2157300" cy="1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Poppins"/>
                  <a:ea typeface="Poppins"/>
                  <a:cs typeface="Poppins"/>
                  <a:sym typeface="Poppins"/>
                </a:rPr>
                <a:t>Employees (End User)</a:t>
              </a:r>
              <a:endParaRPr b="1" sz="500"/>
            </a:p>
          </p:txBody>
        </p:sp>
        <p:cxnSp>
          <p:nvCxnSpPr>
            <p:cNvPr id="154" name="Google Shape;154;p33"/>
            <p:cNvCxnSpPr/>
            <p:nvPr/>
          </p:nvCxnSpPr>
          <p:spPr>
            <a:xfrm>
              <a:off x="1229498" y="1308607"/>
              <a:ext cx="2115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55" name="Google Shape;1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60" y="3122528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2238" y="3480917"/>
            <a:ext cx="471949" cy="4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430" y="2642450"/>
            <a:ext cx="3935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2250" y="1725650"/>
            <a:ext cx="471926" cy="4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4908" y="4229750"/>
            <a:ext cx="471925" cy="4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13055" y="3758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Process: </a:t>
            </a: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Concierge</a:t>
            </a: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for online bulk ordering / Dining Out </a:t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27895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Onboarding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34"/>
          <p:cNvSpPr txBox="1"/>
          <p:nvPr/>
        </p:nvSpPr>
        <p:spPr>
          <a:xfrm>
            <a:off x="278950" y="2132025"/>
            <a:ext cx="1179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Alignment on list of services, POCs, payment process and commercial terms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7" name="Google Shape;167;p34"/>
          <p:cNvGrpSpPr/>
          <p:nvPr/>
        </p:nvGrpSpPr>
        <p:grpSpPr>
          <a:xfrm>
            <a:off x="564400" y="1065225"/>
            <a:ext cx="608700" cy="608700"/>
            <a:chOff x="603550" y="1065225"/>
            <a:chExt cx="608700" cy="608700"/>
          </a:xfrm>
        </p:grpSpPr>
        <p:sp>
          <p:nvSpPr>
            <p:cNvPr id="168" name="Google Shape;168;p34"/>
            <p:cNvSpPr/>
            <p:nvPr/>
          </p:nvSpPr>
          <p:spPr>
            <a:xfrm>
              <a:off x="603550" y="1065225"/>
              <a:ext cx="608700" cy="608700"/>
            </a:xfrm>
            <a:prstGeom prst="ellipse">
              <a:avLst/>
            </a:prstGeom>
            <a:solidFill>
              <a:srgbClr val="FCE5CD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9" name="Google Shape;16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261" y="1169575"/>
              <a:ext cx="441279" cy="4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4"/>
          <p:cNvSpPr/>
          <p:nvPr/>
        </p:nvSpPr>
        <p:spPr>
          <a:xfrm>
            <a:off x="177247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Call Concierge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1772470" y="2132025"/>
            <a:ext cx="1179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Dial the designated number to share requirements with our concierge team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2057920" y="1065225"/>
            <a:ext cx="608700" cy="60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326599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Option Evaluation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3265990" y="2132025"/>
            <a:ext cx="1179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Concierge will call back with ~3 - 5 options matching requirements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4"/>
          <p:cNvSpPr/>
          <p:nvPr/>
        </p:nvSpPr>
        <p:spPr>
          <a:xfrm>
            <a:off x="3551440" y="1065225"/>
            <a:ext cx="608700" cy="60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4"/>
          <p:cNvSpPr/>
          <p:nvPr/>
        </p:nvSpPr>
        <p:spPr>
          <a:xfrm>
            <a:off x="475951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Option Locking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4759510" y="2132025"/>
            <a:ext cx="1179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Call the designated number to inform about the shortlisted option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5044960" y="1065225"/>
            <a:ext cx="608700" cy="60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/>
          <p:nvPr/>
        </p:nvSpPr>
        <p:spPr>
          <a:xfrm>
            <a:off x="625303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Payment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6253030" y="2132025"/>
            <a:ext cx="1179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Complete order payment. Refer to payment options below.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6538480" y="1065225"/>
            <a:ext cx="608700" cy="60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7746550" y="1790575"/>
            <a:ext cx="1179600" cy="258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Service Execution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7746550" y="2132025"/>
            <a:ext cx="1179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Sit back and enjoy the Swiggy experience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8032000" y="1065225"/>
            <a:ext cx="608700" cy="608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34"/>
          <p:cNvCxnSpPr/>
          <p:nvPr/>
        </p:nvCxnSpPr>
        <p:spPr>
          <a:xfrm>
            <a:off x="1615510" y="1207125"/>
            <a:ext cx="0" cy="1496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86" name="Google Shape;186;p34"/>
          <p:cNvSpPr/>
          <p:nvPr/>
        </p:nvSpPr>
        <p:spPr>
          <a:xfrm>
            <a:off x="3043030" y="1831175"/>
            <a:ext cx="1320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/>
          <p:nvPr/>
        </p:nvSpPr>
        <p:spPr>
          <a:xfrm>
            <a:off x="4536550" y="1831175"/>
            <a:ext cx="1320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6030070" y="1831175"/>
            <a:ext cx="1320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7523590" y="1831175"/>
            <a:ext cx="1320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825" y="1185150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500" y="1154288"/>
            <a:ext cx="430575" cy="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850" y="1150125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6894" y="1139644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075" y="1198850"/>
            <a:ext cx="411480" cy="411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4"/>
          <p:cNvCxnSpPr/>
          <p:nvPr/>
        </p:nvCxnSpPr>
        <p:spPr>
          <a:xfrm>
            <a:off x="169000" y="2997442"/>
            <a:ext cx="880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4"/>
          <p:cNvSpPr txBox="1"/>
          <p:nvPr/>
        </p:nvSpPr>
        <p:spPr>
          <a:xfrm>
            <a:off x="166750" y="3163622"/>
            <a:ext cx="263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Flexible Payment Options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169025" y="3540622"/>
            <a:ext cx="17736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Pre-paid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locking the shortlisted option and before delivery of service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169033" y="4284972"/>
            <a:ext cx="17736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Pay on Delivery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via a link shared on official email ID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2666617" y="3540622"/>
            <a:ext cx="17736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3a. Open PO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the month created &amp; invoice/payments will be made against it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2666625" y="4270697"/>
            <a:ext cx="17736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3b. Request-level PO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provided at the time of order confirmation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655933" y="48673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4"/>
          <p:cNvSpPr/>
          <p:nvPr/>
        </p:nvSpPr>
        <p:spPr>
          <a:xfrm>
            <a:off x="5170013" y="3928810"/>
            <a:ext cx="16941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Documentation to clear Payments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: typically 1-2 working days post fulfillment of request(s); 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190425" y="3928822"/>
            <a:ext cx="1777500" cy="53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Payment Processing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: 15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days* post service execution;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4" name="Google Shape;204;p34"/>
          <p:cNvCxnSpPr>
            <a:stCxn id="199" idx="3"/>
            <a:endCxn id="202" idx="1"/>
          </p:cNvCxnSpPr>
          <p:nvPr/>
        </p:nvCxnSpPr>
        <p:spPr>
          <a:xfrm>
            <a:off x="4440217" y="3844972"/>
            <a:ext cx="729900" cy="350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p34"/>
          <p:cNvCxnSpPr>
            <a:stCxn id="200" idx="3"/>
            <a:endCxn id="202" idx="1"/>
          </p:cNvCxnSpPr>
          <p:nvPr/>
        </p:nvCxnSpPr>
        <p:spPr>
          <a:xfrm flipH="1" rot="10800000">
            <a:off x="4440225" y="4194947"/>
            <a:ext cx="729900" cy="3801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" name="Google Shape;206;p34"/>
          <p:cNvCxnSpPr>
            <a:stCxn id="202" idx="3"/>
            <a:endCxn id="203" idx="1"/>
          </p:cNvCxnSpPr>
          <p:nvPr/>
        </p:nvCxnSpPr>
        <p:spPr>
          <a:xfrm>
            <a:off x="6864113" y="4195060"/>
            <a:ext cx="32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" name="Google Shape;207;p34"/>
          <p:cNvSpPr txBox="1"/>
          <p:nvPr/>
        </p:nvSpPr>
        <p:spPr>
          <a:xfrm>
            <a:off x="2000275" y="4069972"/>
            <a:ext cx="608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783300" y="4977575"/>
            <a:ext cx="51429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7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*  to be mutually closed based on alignment with client during onboarding</a:t>
            </a:r>
            <a:endParaRPr i="1" sz="7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1411525" y="1061825"/>
            <a:ext cx="6399900" cy="12447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1411525" y="3128625"/>
            <a:ext cx="6399900" cy="12447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166750" y="1044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Illustrative Order Confirmation Flow</a:t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655933" y="48673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166750" y="2445725"/>
            <a:ext cx="1154700" cy="60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Initiate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Call the concierge service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1778344" y="1341725"/>
            <a:ext cx="15894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Food Delivery Request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50 Veg / Non-Veg Thalis for new joinee onboarding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778344" y="3511625"/>
            <a:ext cx="15894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Dine-out Request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Reservation for 20 people for a quarterly team outing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0" name="Google Shape;220;p35"/>
          <p:cNvCxnSpPr>
            <a:stCxn id="217" idx="3"/>
            <a:endCxn id="218" idx="1"/>
          </p:cNvCxnSpPr>
          <p:nvPr/>
        </p:nvCxnSpPr>
        <p:spPr>
          <a:xfrm flipH="1" rot="10800000">
            <a:off x="1321450" y="1646075"/>
            <a:ext cx="456900" cy="1104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" name="Google Shape;221;p35"/>
          <p:cNvCxnSpPr>
            <a:stCxn id="217" idx="3"/>
            <a:endCxn id="219" idx="1"/>
          </p:cNvCxnSpPr>
          <p:nvPr/>
        </p:nvCxnSpPr>
        <p:spPr>
          <a:xfrm>
            <a:off x="1321450" y="2750075"/>
            <a:ext cx="456900" cy="1065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2" name="Google Shape;222;p35"/>
          <p:cNvSpPr/>
          <p:nvPr/>
        </p:nvSpPr>
        <p:spPr>
          <a:xfrm>
            <a:off x="3824650" y="1304225"/>
            <a:ext cx="1589400" cy="68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 Options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Restaurants and pricing options; e.g, Haldirams, A2B, Bharatiya Jalpan, Nagarjuna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824638" y="3511625"/>
            <a:ext cx="1589400" cy="60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 Options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Restaurant and pricing options; e.g, Roxie, IronHill,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35"/>
          <p:cNvCxnSpPr>
            <a:stCxn id="218" idx="3"/>
            <a:endCxn id="222" idx="1"/>
          </p:cNvCxnSpPr>
          <p:nvPr/>
        </p:nvCxnSpPr>
        <p:spPr>
          <a:xfrm>
            <a:off x="3367744" y="16460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5"/>
          <p:cNvCxnSpPr>
            <a:stCxn id="219" idx="3"/>
            <a:endCxn id="223" idx="1"/>
          </p:cNvCxnSpPr>
          <p:nvPr/>
        </p:nvCxnSpPr>
        <p:spPr>
          <a:xfrm>
            <a:off x="3367744" y="38159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35"/>
          <p:cNvSpPr/>
          <p:nvPr/>
        </p:nvSpPr>
        <p:spPr>
          <a:xfrm>
            <a:off x="5870931" y="1341725"/>
            <a:ext cx="15894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Option Finalization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50 veg thalis from Haldirams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5870931" y="3511625"/>
            <a:ext cx="1589400" cy="60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Option Finalization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Reservation for 20 people in Roxie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7917225" y="2445725"/>
            <a:ext cx="1154700" cy="60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Payment based on 3 available payment options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9" name="Google Shape;229;p35"/>
          <p:cNvCxnSpPr>
            <a:stCxn id="222" idx="3"/>
            <a:endCxn id="226" idx="1"/>
          </p:cNvCxnSpPr>
          <p:nvPr/>
        </p:nvCxnSpPr>
        <p:spPr>
          <a:xfrm>
            <a:off x="5414050" y="16460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5"/>
          <p:cNvCxnSpPr>
            <a:stCxn id="223" idx="3"/>
            <a:endCxn id="227" idx="1"/>
          </p:cNvCxnSpPr>
          <p:nvPr/>
        </p:nvCxnSpPr>
        <p:spPr>
          <a:xfrm>
            <a:off x="5414038" y="38159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5"/>
          <p:cNvCxnSpPr>
            <a:stCxn id="226" idx="3"/>
            <a:endCxn id="228" idx="1"/>
          </p:cNvCxnSpPr>
          <p:nvPr/>
        </p:nvCxnSpPr>
        <p:spPr>
          <a:xfrm>
            <a:off x="7460331" y="1646075"/>
            <a:ext cx="456900" cy="1104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2" name="Google Shape;232;p35"/>
          <p:cNvCxnSpPr>
            <a:stCxn id="227" idx="3"/>
            <a:endCxn id="228" idx="1"/>
          </p:cNvCxnSpPr>
          <p:nvPr/>
        </p:nvCxnSpPr>
        <p:spPr>
          <a:xfrm flipH="1" rot="10800000">
            <a:off x="7460331" y="2750075"/>
            <a:ext cx="456900" cy="1065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" name="Google Shape;233;p35"/>
          <p:cNvSpPr txBox="1"/>
          <p:nvPr/>
        </p:nvSpPr>
        <p:spPr>
          <a:xfrm>
            <a:off x="3972775" y="903400"/>
            <a:ext cx="1277400" cy="25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Food Delivery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3972775" y="4238475"/>
            <a:ext cx="1277400" cy="25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Dineout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6" title="EohM1XON-pxsYpl-BhtUw.png"/>
          <p:cNvPicPr preferRelativeResize="0"/>
          <p:nvPr/>
        </p:nvPicPr>
        <p:blipFill rotWithShape="1">
          <a:blip r:embed="rId3">
            <a:alphaModFix/>
          </a:blip>
          <a:srcRect b="32948" l="0" r="0" t="32177"/>
          <a:stretch/>
        </p:blipFill>
        <p:spPr>
          <a:xfrm>
            <a:off x="0" y="0"/>
            <a:ext cx="9144001" cy="182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299508" y="3454900"/>
            <a:ext cx="22032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Swiggy Expertise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10+ years of delighting users with food (plethora of choices and unparalleled delivery experience) and online commerce</a:t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259025" y="1891320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Why choose Swiggy for Work ?</a:t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259025" y="2364163"/>
            <a:ext cx="8314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Partner with India's leading food platform to transform your corporate dining experience. We bring over a decade of expertise, unmatched variety, and seamless convenience to your workplace.</a:t>
            </a:r>
            <a:endParaRPr sz="1100"/>
          </a:p>
        </p:txBody>
      </p:sp>
      <p:sp>
        <p:nvSpPr>
          <p:cNvPr id="244" name="Google Shape;244;p36"/>
          <p:cNvSpPr txBox="1"/>
          <p:nvPr/>
        </p:nvSpPr>
        <p:spPr>
          <a:xfrm>
            <a:off x="6138794" y="3454900"/>
            <a:ext cx="270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Effortlessly Simple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20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Just one phone call to share your requirements—then sit back while we handle everything. Our dedicated concierge team ensures a delightful experience every single time.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2879400" y="3454900"/>
            <a:ext cx="27057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Vast Restaurant Network</a:t>
            </a:r>
            <a:endParaRPr b="1"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Multitude of options to choose that can delight, saving the pain of engaging multiple restaurants and onboarding them - and face varied experience in a hit and miss way</a:t>
            </a:r>
            <a:endParaRPr sz="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99" y="3016000"/>
            <a:ext cx="438925" cy="4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82" y="3015998"/>
            <a:ext cx="438912" cy="43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2463" y="3025213"/>
            <a:ext cx="438925" cy="4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4126653" y="548533"/>
            <a:ext cx="4369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rgbClr val="F355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r>
              <a:rPr lang="en" sz="4000">
                <a:solidFill>
                  <a:srgbClr val="F355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endParaRPr sz="4000">
              <a:solidFill>
                <a:srgbClr val="F355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5" y="304800"/>
            <a:ext cx="2577650" cy="10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4209375" y="726550"/>
            <a:ext cx="47679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Ready to transform your workplace dining experience? Let's connect and discuss how Swiggy@Work can meet your organization's unique needs.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Get in Touch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Ayush Arora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ayush.arora@swiggy.in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General Manager, Swiggy Food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+91 9999783697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Nishtha Manchanda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nishtha.manchanda@swiggy.in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Director, Swiggy Food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+91 8010509024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50" y="1035148"/>
            <a:ext cx="3278135" cy="36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7935D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